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5" r:id="rId4"/>
    <p:sldMasterId id="2147483696" r:id="rId5"/>
    <p:sldMasterId id="2147483697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66093bb34_0_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866093bb34_0_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66ddd13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66ddd13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66ddd13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66ddd13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67dcf2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67dcf2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67dcf2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67dcf2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66093bb34_0_361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866093bb34_0_361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66093bb34_0_361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66093bb34_0_421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2866093bb34_0_421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866093bb34_0_421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66093bb34_0_49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2866093bb34_0_498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866093bb34_0_498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66093bb34_0_508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2866093bb34_0_508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866093bb34_0_508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66093bb34_0_516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Google Shape;318;g2866093bb34_0_516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866093bb34_0_51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66ce774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866ce774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6604a0c14_1_58:notes"/>
          <p:cNvSpPr txBox="1"/>
          <p:nvPr>
            <p:ph idx="1" type="body"/>
          </p:nvPr>
        </p:nvSpPr>
        <p:spPr>
          <a:xfrm>
            <a:off x="685784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86604a0c14_1_58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67252c333_1_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2867252c333_1_0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867252c333_1_0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67252c333_1_10:notes"/>
          <p:cNvSpPr/>
          <p:nvPr>
            <p:ph idx="2" type="sldImg"/>
          </p:nvPr>
        </p:nvSpPr>
        <p:spPr>
          <a:xfrm>
            <a:off x="68580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2867252c333_1_10:notes"/>
          <p:cNvSpPr txBox="1"/>
          <p:nvPr>
            <p:ph idx="1" type="body"/>
          </p:nvPr>
        </p:nvSpPr>
        <p:spPr>
          <a:xfrm>
            <a:off x="685800" y="4400640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867252c333_1_10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67252c33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67252c33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66093bb34_0_1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866093bb34_0_1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67252c333_1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867252c333_1_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66093bb34_0_48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866093bb34_0_48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66093bb34_0_49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866093bb34_0_49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66ddd13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66ddd1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66ddd13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66ddd13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66ddd13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66ddd13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idx="1" type="subTitle"/>
          </p:nvPr>
        </p:nvSpPr>
        <p:spPr>
          <a:xfrm>
            <a:off x="425250" y="640170"/>
            <a:ext cx="3186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2" type="body"/>
          </p:nvPr>
        </p:nvSpPr>
        <p:spPr>
          <a:xfrm>
            <a:off x="205821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33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25250" y="1639170"/>
            <a:ext cx="1554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25250" y="163917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25250" y="3193830"/>
            <a:ext cx="3186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1" type="body"/>
          </p:nvPr>
        </p:nvSpPr>
        <p:spPr>
          <a:xfrm>
            <a:off x="42525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2" type="body"/>
          </p:nvPr>
        </p:nvSpPr>
        <p:spPr>
          <a:xfrm>
            <a:off x="2058210" y="163917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3" type="body"/>
          </p:nvPr>
        </p:nvSpPr>
        <p:spPr>
          <a:xfrm>
            <a:off x="42525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4" type="body"/>
          </p:nvPr>
        </p:nvSpPr>
        <p:spPr>
          <a:xfrm>
            <a:off x="2058210" y="3193830"/>
            <a:ext cx="15549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42525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2" type="body"/>
          </p:nvPr>
        </p:nvSpPr>
        <p:spPr>
          <a:xfrm>
            <a:off x="150282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3" type="body"/>
          </p:nvPr>
        </p:nvSpPr>
        <p:spPr>
          <a:xfrm>
            <a:off x="2580390" y="163917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4" type="body"/>
          </p:nvPr>
        </p:nvSpPr>
        <p:spPr>
          <a:xfrm>
            <a:off x="42525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5" type="body"/>
          </p:nvPr>
        </p:nvSpPr>
        <p:spPr>
          <a:xfrm>
            <a:off x="150282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6" type="body"/>
          </p:nvPr>
        </p:nvSpPr>
        <p:spPr>
          <a:xfrm>
            <a:off x="2580390" y="3193830"/>
            <a:ext cx="10260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41"/>
          <p:cNvSpPr txBox="1"/>
          <p:nvPr>
            <p:ph idx="1" type="subTitle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idx="1" type="subTitle"/>
          </p:nvPr>
        </p:nvSpPr>
        <p:spPr>
          <a:xfrm>
            <a:off x="457110" y="205200"/>
            <a:ext cx="8229300" cy="3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46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2" type="body"/>
          </p:nvPr>
        </p:nvSpPr>
        <p:spPr>
          <a:xfrm>
            <a:off x="467397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1" type="body"/>
          </p:nvPr>
        </p:nvSpPr>
        <p:spPr>
          <a:xfrm>
            <a:off x="457110" y="1203390"/>
            <a:ext cx="40158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47"/>
          <p:cNvSpPr txBox="1"/>
          <p:nvPr>
            <p:ph idx="3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48"/>
          <p:cNvSpPr txBox="1"/>
          <p:nvPr>
            <p:ph idx="3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457110" y="120339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57110" y="276156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45711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2" type="body"/>
          </p:nvPr>
        </p:nvSpPr>
        <p:spPr>
          <a:xfrm>
            <a:off x="4673970" y="120339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50"/>
          <p:cNvSpPr txBox="1"/>
          <p:nvPr>
            <p:ph idx="3" type="body"/>
          </p:nvPr>
        </p:nvSpPr>
        <p:spPr>
          <a:xfrm>
            <a:off x="45711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4" type="body"/>
          </p:nvPr>
        </p:nvSpPr>
        <p:spPr>
          <a:xfrm>
            <a:off x="4673970" y="276156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1" type="body"/>
          </p:nvPr>
        </p:nvSpPr>
        <p:spPr>
          <a:xfrm>
            <a:off x="45711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2" type="body"/>
          </p:nvPr>
        </p:nvSpPr>
        <p:spPr>
          <a:xfrm>
            <a:off x="323973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3" type="body"/>
          </p:nvPr>
        </p:nvSpPr>
        <p:spPr>
          <a:xfrm>
            <a:off x="6022350" y="120339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4" type="body"/>
          </p:nvPr>
        </p:nvSpPr>
        <p:spPr>
          <a:xfrm>
            <a:off x="45711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5" type="body"/>
          </p:nvPr>
        </p:nvSpPr>
        <p:spPr>
          <a:xfrm>
            <a:off x="323973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6" type="body"/>
          </p:nvPr>
        </p:nvSpPr>
        <p:spPr>
          <a:xfrm>
            <a:off x="6022350" y="2761560"/>
            <a:ext cx="2649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7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93830" y="1117800"/>
            <a:ext cx="49785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University at Buffalo, The State University of New York logo" id="54" name="Google Shape;5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180" y="4530870"/>
            <a:ext cx="3600181" cy="26676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104" name="Google Shape;10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600181" cy="266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25250" y="640170"/>
            <a:ext cx="31866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25250" y="1639170"/>
            <a:ext cx="31866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3871530" y="1482300"/>
            <a:ext cx="47436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1" type="ftr"/>
          </p:nvPr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at Buffalo, The State University of New York logo" id="158" name="Google Shape;15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ersity at Buffalo, The State University of New York logo" id="159" name="Google Shape;15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60" y="240840"/>
            <a:ext cx="3599906" cy="26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9"/>
          <p:cNvSpPr txBox="1"/>
          <p:nvPr>
            <p:ph type="title"/>
          </p:nvPr>
        </p:nvSpPr>
        <p:spPr>
          <a:xfrm>
            <a:off x="45711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45711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2"/>
          <p:cNvSpPr txBox="1"/>
          <p:nvPr/>
        </p:nvSpPr>
        <p:spPr>
          <a:xfrm>
            <a:off x="493838" y="1117800"/>
            <a:ext cx="55977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EDITING - </a:t>
            </a:r>
            <a:r>
              <a:rPr b="1" lang="en" sz="4500">
                <a:solidFill>
                  <a:srgbClr val="FFFFFF"/>
                </a:solidFill>
              </a:rPr>
              <a:t>Development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2"/>
          <p:cNvSpPr txBox="1"/>
          <p:nvPr/>
        </p:nvSpPr>
        <p:spPr>
          <a:xfrm>
            <a:off x="493830" y="2976480"/>
            <a:ext cx="49785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CSE 611 – MS Project Development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Professor – Jinjun Xiong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00" y="770275"/>
            <a:ext cx="8803625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5" y="1163600"/>
            <a:ext cx="8964652" cy="397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2"/>
          <p:cNvSpPr txBox="1"/>
          <p:nvPr/>
        </p:nvSpPr>
        <p:spPr>
          <a:xfrm>
            <a:off x="176100" y="770275"/>
            <a:ext cx="3121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change - Before Fix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/>
        </p:nvSpPr>
        <p:spPr>
          <a:xfrm>
            <a:off x="117750" y="760550"/>
            <a:ext cx="3354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change - After Fix</a:t>
            </a:r>
            <a:endParaRPr/>
          </a:p>
        </p:txBody>
      </p:sp>
      <p:pic>
        <p:nvPicPr>
          <p:cNvPr id="282" name="Google Shape;2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3150"/>
            <a:ext cx="88392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" y="813575"/>
            <a:ext cx="8839200" cy="41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5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Review &amp; Direction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5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Wireframe Overview</a:t>
            </a:r>
            <a:endParaRPr b="1" sz="1400">
              <a:solidFill>
                <a:srgbClr val="666666"/>
              </a:solidFill>
            </a:endParaRPr>
          </a:p>
          <a:p>
            <a:pPr indent="-2794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400"/>
              <a:buChar char="•"/>
            </a:pPr>
            <a:r>
              <a:rPr lang="en" sz="1400">
                <a:solidFill>
                  <a:srgbClr val="666666"/>
                </a:solidFill>
              </a:rPr>
              <a:t>Presents a skeletal visualization of our User Interface (UI).</a:t>
            </a:r>
            <a:endParaRPr sz="1400">
              <a:solidFill>
                <a:srgbClr val="666666"/>
              </a:solidFill>
            </a:endParaRPr>
          </a:p>
          <a:p>
            <a:pPr indent="-2794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1400"/>
              <a:buChar char="•"/>
            </a:pPr>
            <a:r>
              <a:rPr lang="en" sz="1400">
                <a:solidFill>
                  <a:srgbClr val="666666"/>
                </a:solidFill>
              </a:rPr>
              <a:t>Previously shown wireframes showcase the layout for both the home page and feature pages of our Photo Editor.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</a:rPr>
              <a:t>Main Page Highlights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a. Feature Cards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Multiple cards detailing each feature.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Each card is accompanied by a concise explanation of its functionality.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b. Navigation &amp; Flow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Clicking on any feature card leads to its respective feature page.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Intuitive layout ensures easy user navigation.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Review &amp; Direction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Feature Page Layout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a. Options Panel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Positioned to the left.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Contains specific controls related to the chosen feature.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rgbClr val="666666"/>
                </a:solidFill>
              </a:rPr>
              <a:t>b. Image Interaction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Located to the right.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Allows users to upload, preview the edited image, and download it seamlessly.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Direction Forward</a:t>
            </a:r>
            <a:endParaRPr b="1"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Upholding the existing UI design due to its proven effectiveness.</a:t>
            </a:r>
            <a:endParaRPr sz="1400">
              <a:solidFill>
                <a:srgbClr val="666666"/>
              </a:solidFill>
            </a:endParaRPr>
          </a:p>
          <a:p>
            <a:pPr indent="-2540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Prioritizing User Experience (UX) enhancements to ensure a smoother and more intuitive journey for our users.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7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7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Image Compression Research &amp; Implementation</a:t>
            </a:r>
            <a:endParaRPr b="1"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Research Overview</a:t>
            </a:r>
            <a:endParaRPr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Investigated various methodologies for efficient image compression.</a:t>
            </a:r>
            <a:endParaRPr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Prioritized methods that strike a balance between compression efficiency and image quality.</a:t>
            </a: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Identified Techniques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4"/>
                </a:solidFill>
              </a:rPr>
              <a:t>a. Pillow Library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</a:rPr>
              <a:t>Simple and straightforward method using the quality parameter for JPEG images.</a:t>
            </a:r>
            <a:endParaRPr sz="12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</a:rPr>
              <a:t>Suitable for a wide variety of image file formats.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8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8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Identified Techniques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a. Pillow Library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Simple and straightforward method using the quality parameter for JPEG images.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Suitable for a wide variety of image file formats.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b. Deep Learning Models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Advanced models designed for high-quality image compression.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Preserves image quality even at higher compression rates.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c. Specialized Compression Libraries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Tools such as imageio, opencv, and tinyPNG.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Offer advanced compression algorithms and options.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d. Dynamic Compression</a:t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Analyzes image content for region-specific compression.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Maintains details in vital areas, compressing others more aggressively.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/>
          <p:nvPr/>
        </p:nvSpPr>
        <p:spPr>
          <a:xfrm>
            <a:off x="425250" y="640440"/>
            <a:ext cx="49383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9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Did some POC work just to understand how I can implement Image Compression.</a:t>
            </a:r>
            <a:endParaRPr b="1"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</a:rPr>
              <a:t>Next Steps</a:t>
            </a:r>
            <a:endParaRPr b="1">
              <a:solidFill>
                <a:srgbClr val="666666"/>
              </a:solidFill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Develop the feature within our Flask backend, allowing users to compress images effectively.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</a:rPr>
              <a:t>Continuously monitor user feedback to ensure the quality and efficiency of our solution.</a:t>
            </a:r>
            <a:endParaRPr sz="12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0"/>
          <p:cNvSpPr txBox="1"/>
          <p:nvPr>
            <p:ph type="title"/>
          </p:nvPr>
        </p:nvSpPr>
        <p:spPr>
          <a:xfrm>
            <a:off x="305625" y="1072100"/>
            <a:ext cx="7899300" cy="43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Report on UI Bugs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28" name="Google Shape;328;p70"/>
          <p:cNvSpPr txBox="1"/>
          <p:nvPr>
            <p:ph idx="1" type="subTitle"/>
          </p:nvPr>
        </p:nvSpPr>
        <p:spPr>
          <a:xfrm>
            <a:off x="425250" y="1510700"/>
            <a:ext cx="8032200" cy="310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Compile time error for Passport Photo page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Initially, the error pointed out a missing property 'rev' within the type definitions.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Fixed by adding a 'rev' component to fulfill the requirement of the 'Pick&lt;AntdIconProps' type.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Pushed the change to github.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</a:rPr>
              <a:t>Scroll to bottom and scroll to top arrows on home page not working.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4"/>
                </a:solidFill>
              </a:rPr>
              <a:t>Tested on different browsers,</a:t>
            </a:r>
            <a:endParaRPr sz="14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•"/>
            </a:pPr>
            <a:r>
              <a:rPr lang="en" sz="1400">
                <a:solidFill>
                  <a:schemeClr val="accent4"/>
                </a:solidFill>
              </a:rPr>
              <a:t>On Edge, menu-bar is not rendering properly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Slide icon on the left side of each feature page is not working as expected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/>
          <p:nvPr/>
        </p:nvSpPr>
        <p:spPr>
          <a:xfrm>
            <a:off x="331830" y="663660"/>
            <a:ext cx="41808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3"/>
          <p:cNvSpPr/>
          <p:nvPr/>
        </p:nvSpPr>
        <p:spPr>
          <a:xfrm>
            <a:off x="331830" y="2147850"/>
            <a:ext cx="49785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0" spcFirstLastPara="1" rIns="67500" wrap="square" tIns="33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Pavana Lakshmi Venugopal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Saad Ahmed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Taraka Rohit Adusumilli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Ayesha Humaera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1"/>
          <p:cNvSpPr txBox="1"/>
          <p:nvPr/>
        </p:nvSpPr>
        <p:spPr>
          <a:xfrm>
            <a:off x="425250" y="640450"/>
            <a:ext cx="4033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Passport Photo Tool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71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666666"/>
                </a:solidFill>
              </a:rPr>
              <a:t>Identified missing dependencies and fixed them</a:t>
            </a:r>
            <a:endParaRPr b="1" sz="1500">
              <a:solidFill>
                <a:srgbClr val="666666"/>
              </a:solidFill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lang="en" sz="1300">
                <a:solidFill>
                  <a:srgbClr val="666666"/>
                </a:solidFill>
              </a:rPr>
              <a:t>react-toastify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lang="en" sz="1300">
                <a:solidFill>
                  <a:schemeClr val="accent4"/>
                </a:solidFill>
              </a:rPr>
              <a:t>react-reveal</a:t>
            </a:r>
            <a:endParaRPr sz="1300">
              <a:solidFill>
                <a:srgbClr val="666666"/>
              </a:solidFill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lang="en" sz="1300">
                <a:solidFill>
                  <a:schemeClr val="accent4"/>
                </a:solidFill>
              </a:rPr>
              <a:t>react-cropper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Performance optimization</a:t>
            </a:r>
            <a:endParaRPr b="1" sz="1500">
              <a:solidFill>
                <a:schemeClr val="accent4"/>
              </a:solidFill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" sz="1300">
                <a:solidFill>
                  <a:schemeClr val="accent4"/>
                </a:solidFill>
              </a:rPr>
              <a:t>Areas of code prone to errors fixed.</a:t>
            </a:r>
            <a:endParaRPr sz="1300">
              <a:solidFill>
                <a:schemeClr val="accent4"/>
              </a:solidFill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" sz="1300">
                <a:solidFill>
                  <a:schemeClr val="accent4"/>
                </a:solidFill>
              </a:rPr>
              <a:t>There is duplicated code for rendering the ‘Card’ component and handling image upload. Working on code refactoring.</a:t>
            </a:r>
            <a:endParaRPr sz="13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2"/>
          <p:cNvSpPr txBox="1"/>
          <p:nvPr/>
        </p:nvSpPr>
        <p:spPr>
          <a:xfrm>
            <a:off x="425250" y="640450"/>
            <a:ext cx="4033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Progress on Passport Photo Tool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2"/>
          <p:cNvSpPr txBox="1"/>
          <p:nvPr/>
        </p:nvSpPr>
        <p:spPr>
          <a:xfrm>
            <a:off x="339930" y="1671840"/>
            <a:ext cx="81834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66666"/>
                </a:solidFill>
              </a:rPr>
              <a:t>Next Steps</a:t>
            </a:r>
            <a:endParaRPr b="1" sz="16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'Apply End Features': Check the current non-functionality when using 'apply end features'.</a:t>
            </a:r>
            <a:endParaRPr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Create a more user friendly layout and design.</a:t>
            </a:r>
            <a:endParaRPr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3"/>
          <p:cNvSpPr txBox="1"/>
          <p:nvPr>
            <p:ph idx="4294967295" type="title"/>
          </p:nvPr>
        </p:nvSpPr>
        <p:spPr>
          <a:xfrm>
            <a:off x="622350" y="2281575"/>
            <a:ext cx="7899300" cy="90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4"/>
          <p:cNvSpPr txBox="1"/>
          <p:nvPr/>
        </p:nvSpPr>
        <p:spPr>
          <a:xfrm>
            <a:off x="425250" y="266490"/>
            <a:ext cx="42642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Wireframe Home Page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4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00" y="1292650"/>
            <a:ext cx="7522550" cy="36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5"/>
          <p:cNvSpPr txBox="1"/>
          <p:nvPr/>
        </p:nvSpPr>
        <p:spPr>
          <a:xfrm>
            <a:off x="425250" y="266490"/>
            <a:ext cx="42642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Features</a:t>
            </a:r>
            <a:r>
              <a:rPr b="0" i="0" lang="en" sz="2700" u="none" cap="none" strike="noStrike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 Page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5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</a:rPr>
              <a:t>4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50" y="1314125"/>
            <a:ext cx="7608776" cy="36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6"/>
          <p:cNvSpPr txBox="1"/>
          <p:nvPr/>
        </p:nvSpPr>
        <p:spPr>
          <a:xfrm>
            <a:off x="425250" y="288200"/>
            <a:ext cx="4425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Circle Crop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6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38175"/>
            <a:ext cx="6731777" cy="36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 txBox="1"/>
          <p:nvPr/>
        </p:nvSpPr>
        <p:spPr>
          <a:xfrm>
            <a:off x="425250" y="288200"/>
            <a:ext cx="4425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5BBB"/>
                </a:solidFill>
                <a:latin typeface="Georgia"/>
                <a:ea typeface="Georgia"/>
                <a:cs typeface="Georgia"/>
                <a:sym typeface="Georgia"/>
              </a:rPr>
              <a:t>Image Compression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7"/>
          <p:cNvSpPr txBox="1"/>
          <p:nvPr/>
        </p:nvSpPr>
        <p:spPr>
          <a:xfrm>
            <a:off x="5680800" y="4739850"/>
            <a:ext cx="3085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50" y="1159400"/>
            <a:ext cx="6634076" cy="36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50" y="1343950"/>
            <a:ext cx="7506201" cy="364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8"/>
          <p:cNvSpPr txBox="1"/>
          <p:nvPr/>
        </p:nvSpPr>
        <p:spPr>
          <a:xfrm>
            <a:off x="312225" y="780000"/>
            <a:ext cx="3441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Video </a:t>
            </a:r>
            <a:r>
              <a:rPr lang="en" sz="27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Compression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550"/>
            <a:ext cx="9053251" cy="432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725"/>
            <a:ext cx="8832800" cy="43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